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86" autoAdjust="0"/>
  </p:normalViewPr>
  <p:slideViewPr>
    <p:cSldViewPr snapToGrid="0">
      <p:cViewPr varScale="1">
        <p:scale>
          <a:sx n="108" d="100"/>
          <a:sy n="108" d="100"/>
        </p:scale>
        <p:origin x="22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BF41-CCE5-8369-D710-67E87BB2F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C428FB6-F380-6BC7-9D46-8EBE48E997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63C4E69-A924-C284-E1E8-8371D1B4AF2F}"/>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5" name="Footer Placeholder 4">
            <a:extLst>
              <a:ext uri="{FF2B5EF4-FFF2-40B4-BE49-F238E27FC236}">
                <a16:creationId xmlns:a16="http://schemas.microsoft.com/office/drawing/2014/main" id="{94733EE6-F48B-A692-2BB2-F7766B38B38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9C13F6C-F746-BC46-6369-1CCC6FB2BB18}"/>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2690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8B71A-ABFD-A020-9F20-D51F55B6A9B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01D9648-1679-7366-9092-412FB7A19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A8CACE8-CE8C-6941-23F4-DFFF5332546B}"/>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5" name="Footer Placeholder 4">
            <a:extLst>
              <a:ext uri="{FF2B5EF4-FFF2-40B4-BE49-F238E27FC236}">
                <a16:creationId xmlns:a16="http://schemas.microsoft.com/office/drawing/2014/main" id="{6B380BC1-8C06-717D-AB57-1E67EBC60AE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FA76BF8-C450-D6B2-5257-FA4DEB558D27}"/>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520532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0E9CB2-0FAA-AA11-E8D6-D648C3151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F9F034D-36F1-D2C1-B635-511C9BB87C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03E1226-89DA-C776-45E4-C7AD6D905E3A}"/>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5" name="Footer Placeholder 4">
            <a:extLst>
              <a:ext uri="{FF2B5EF4-FFF2-40B4-BE49-F238E27FC236}">
                <a16:creationId xmlns:a16="http://schemas.microsoft.com/office/drawing/2014/main" id="{C555B877-8BEA-72F6-C4F6-734A3BDCD5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C4B48EC-F073-CCAC-F71F-C6CF1F563FEC}"/>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71721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38147-5E87-7986-FEA5-4345E4E10A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A2B990B-C4FD-534E-48EC-33C25E51EE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000205B-159B-1C3E-3363-579A32DA854B}"/>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5" name="Footer Placeholder 4">
            <a:extLst>
              <a:ext uri="{FF2B5EF4-FFF2-40B4-BE49-F238E27FC236}">
                <a16:creationId xmlns:a16="http://schemas.microsoft.com/office/drawing/2014/main" id="{D6A175A2-8CC9-19C6-F344-0167B7F1B3A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86F394-F193-32C8-F822-138873EE6467}"/>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1097779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B652-E4B8-8371-58E5-70CFB28CB7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7C6CED2-171A-0043-D562-48A80F9C5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1B6AAC-99B1-17A4-0630-B2C6ED00DB87}"/>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5" name="Footer Placeholder 4">
            <a:extLst>
              <a:ext uri="{FF2B5EF4-FFF2-40B4-BE49-F238E27FC236}">
                <a16:creationId xmlns:a16="http://schemas.microsoft.com/office/drawing/2014/main" id="{5ECE66CC-6F07-176D-59A2-F377BBD7811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5B38BAE-C281-007C-E31D-34D46F782EC1}"/>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614386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AD55-27D9-9D10-B85C-E69D9E279BE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3D456F8-E94C-428D-A285-AA89BAEFAC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CE4C217-A94C-7632-FFC6-DA311851AF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7391985-FC6C-6575-3FBA-43F74ABF0487}"/>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6" name="Footer Placeholder 5">
            <a:extLst>
              <a:ext uri="{FF2B5EF4-FFF2-40B4-BE49-F238E27FC236}">
                <a16:creationId xmlns:a16="http://schemas.microsoft.com/office/drawing/2014/main" id="{DFAB475B-45AE-BFF7-F74B-F797B560AAA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702CF0A-1D29-017A-1E19-D88357C871B6}"/>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1515103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B8362-4FC5-D5EC-D039-701BEF2EE54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D7550D1-403D-37DF-B1D6-DE1644393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722906-06F4-E2DC-F42F-E6AEE9825D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57EA6E4-5AEC-4CD9-4483-B5C1E7DB70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C2533-1B16-EAE0-9752-B65498753B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7E09EA6-4FC5-EB05-BA7F-22723C195994}"/>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8" name="Footer Placeholder 7">
            <a:extLst>
              <a:ext uri="{FF2B5EF4-FFF2-40B4-BE49-F238E27FC236}">
                <a16:creationId xmlns:a16="http://schemas.microsoft.com/office/drawing/2014/main" id="{A379D8A1-ACF7-C4A7-0D09-73BA3F58CDD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3A47965-B8E0-609E-C1B9-2C62B751CAF5}"/>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541838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7E1C-6A81-ACC4-23E2-97A75D97062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E56736C-10FE-3EB6-5AD4-A8C5EF2A4BB0}"/>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4" name="Footer Placeholder 3">
            <a:extLst>
              <a:ext uri="{FF2B5EF4-FFF2-40B4-BE49-F238E27FC236}">
                <a16:creationId xmlns:a16="http://schemas.microsoft.com/office/drawing/2014/main" id="{0AD31CC4-6467-06D8-56FB-ACB93107670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303AABF-25F6-E392-5AEE-82D14E4DDC73}"/>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2137998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04A8D-67E8-FFD2-04BD-E18C699F987E}"/>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3" name="Footer Placeholder 2">
            <a:extLst>
              <a:ext uri="{FF2B5EF4-FFF2-40B4-BE49-F238E27FC236}">
                <a16:creationId xmlns:a16="http://schemas.microsoft.com/office/drawing/2014/main" id="{962119F8-848A-4DCE-9FFC-7497743AC70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6E6A77F-8230-D7E3-AA11-0B0DCA0F6D19}"/>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4097240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130A-C2C9-0D61-9143-EB486C159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D2B8CA0-35B9-FCAB-25D4-E315D796E9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8486362-F550-6C75-0C7D-F365940A2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824EFA-FABC-D8C4-29DB-56448C302644}"/>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6" name="Footer Placeholder 5">
            <a:extLst>
              <a:ext uri="{FF2B5EF4-FFF2-40B4-BE49-F238E27FC236}">
                <a16:creationId xmlns:a16="http://schemas.microsoft.com/office/drawing/2014/main" id="{B7F2046B-D86D-6C1D-C558-6E6E07226B6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F40631C-26D1-0D56-C759-1C08BA24159D}"/>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214032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A426-1F9A-D990-CB0F-E6173E887F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2D849B1-6CC0-20C4-C0F7-E1A47EC973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B96DD2E-B3CB-0E8C-746F-0CB37A05C8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CD579E-E98B-A036-0669-5019C19D7B24}"/>
              </a:ext>
            </a:extLst>
          </p:cNvPr>
          <p:cNvSpPr>
            <a:spLocks noGrp="1"/>
          </p:cNvSpPr>
          <p:nvPr>
            <p:ph type="dt" sz="half" idx="10"/>
          </p:nvPr>
        </p:nvSpPr>
        <p:spPr/>
        <p:txBody>
          <a:bodyPr/>
          <a:lstStyle/>
          <a:p>
            <a:fld id="{CFD147C3-CC30-4A37-B191-A231F46262E6}" type="datetimeFigureOut">
              <a:rPr lang="en-AU" smtClean="0"/>
              <a:t>8/11/2023</a:t>
            </a:fld>
            <a:endParaRPr lang="en-AU"/>
          </a:p>
        </p:txBody>
      </p:sp>
      <p:sp>
        <p:nvSpPr>
          <p:cNvPr id="6" name="Footer Placeholder 5">
            <a:extLst>
              <a:ext uri="{FF2B5EF4-FFF2-40B4-BE49-F238E27FC236}">
                <a16:creationId xmlns:a16="http://schemas.microsoft.com/office/drawing/2014/main" id="{AECA791E-284A-2B85-7E5D-C3DC26A580B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8DAAE79-CFA5-803B-F00D-E0EAB44CC1A7}"/>
              </a:ext>
            </a:extLst>
          </p:cNvPr>
          <p:cNvSpPr>
            <a:spLocks noGrp="1"/>
          </p:cNvSpPr>
          <p:nvPr>
            <p:ph type="sldNum" sz="quarter" idx="12"/>
          </p:nvPr>
        </p:nvSpPr>
        <p:spPr/>
        <p:txBody>
          <a:bodyPr/>
          <a:lstStyle/>
          <a:p>
            <a:fld id="{E157242A-ED7D-41F5-9FC9-F0615845EF0A}" type="slidenum">
              <a:rPr lang="en-AU" smtClean="0"/>
              <a:t>‹#›</a:t>
            </a:fld>
            <a:endParaRPr lang="en-AU"/>
          </a:p>
        </p:txBody>
      </p:sp>
    </p:spTree>
    <p:extLst>
      <p:ext uri="{BB962C8B-B14F-4D97-AF65-F5344CB8AC3E}">
        <p14:creationId xmlns:p14="http://schemas.microsoft.com/office/powerpoint/2010/main" val="20994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CFF24C-B25C-7965-DA8D-946DDEE386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32A6FBD-467A-A5B5-FDA2-CA733411BC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E20847-424D-A23B-5751-37E7B13D7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D147C3-CC30-4A37-B191-A231F46262E6}" type="datetimeFigureOut">
              <a:rPr lang="en-AU" smtClean="0"/>
              <a:t>8/11/2023</a:t>
            </a:fld>
            <a:endParaRPr lang="en-AU"/>
          </a:p>
        </p:txBody>
      </p:sp>
      <p:sp>
        <p:nvSpPr>
          <p:cNvPr id="5" name="Footer Placeholder 4">
            <a:extLst>
              <a:ext uri="{FF2B5EF4-FFF2-40B4-BE49-F238E27FC236}">
                <a16:creationId xmlns:a16="http://schemas.microsoft.com/office/drawing/2014/main" id="{17F588B1-F58D-29A0-3E9E-8F13810DB4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C2A8FDB-8ABE-7238-48D8-1F1F6D3B0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7242A-ED7D-41F5-9FC9-F0615845EF0A}" type="slidenum">
              <a:rPr lang="en-AU" smtClean="0"/>
              <a:t>‹#›</a:t>
            </a:fld>
            <a:endParaRPr lang="en-AU"/>
          </a:p>
        </p:txBody>
      </p:sp>
    </p:spTree>
    <p:extLst>
      <p:ext uri="{BB962C8B-B14F-4D97-AF65-F5344CB8AC3E}">
        <p14:creationId xmlns:p14="http://schemas.microsoft.com/office/powerpoint/2010/main" val="881020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F5EF-5C8A-958B-D28C-5CC87EDEA725}"/>
              </a:ext>
            </a:extLst>
          </p:cNvPr>
          <p:cNvSpPr>
            <a:spLocks noGrp="1"/>
          </p:cNvSpPr>
          <p:nvPr>
            <p:ph type="ctrTitle"/>
          </p:nvPr>
        </p:nvSpPr>
        <p:spPr/>
        <p:txBody>
          <a:bodyPr/>
          <a:lstStyle/>
          <a:p>
            <a:r>
              <a:rPr lang="en-AU" dirty="0"/>
              <a:t>Advanced Sprint –Part 4</a:t>
            </a:r>
          </a:p>
        </p:txBody>
      </p:sp>
      <p:sp>
        <p:nvSpPr>
          <p:cNvPr id="3" name="Subtitle 2">
            <a:extLst>
              <a:ext uri="{FF2B5EF4-FFF2-40B4-BE49-F238E27FC236}">
                <a16:creationId xmlns:a16="http://schemas.microsoft.com/office/drawing/2014/main" id="{E9CD5E08-4A60-2F4F-814F-2340E3790C38}"/>
              </a:ext>
            </a:extLst>
          </p:cNvPr>
          <p:cNvSpPr>
            <a:spLocks noGrp="1"/>
          </p:cNvSpPr>
          <p:nvPr>
            <p:ph type="subTitle" idx="1"/>
          </p:nvPr>
        </p:nvSpPr>
        <p:spPr/>
        <p:txBody>
          <a:bodyPr/>
          <a:lstStyle/>
          <a:p>
            <a:r>
              <a:rPr lang="en-AU" dirty="0"/>
              <a:t>Power BI Report</a:t>
            </a:r>
          </a:p>
          <a:p>
            <a:endParaRPr lang="en-AU" dirty="0"/>
          </a:p>
        </p:txBody>
      </p:sp>
    </p:spTree>
    <p:extLst>
      <p:ext uri="{BB962C8B-B14F-4D97-AF65-F5344CB8AC3E}">
        <p14:creationId xmlns:p14="http://schemas.microsoft.com/office/powerpoint/2010/main" val="645195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594F-AFA2-66B5-6504-41C1EEC07EF9}"/>
              </a:ext>
            </a:extLst>
          </p:cNvPr>
          <p:cNvPicPr>
            <a:picLocks noChangeAspect="1"/>
          </p:cNvPicPr>
          <p:nvPr/>
        </p:nvPicPr>
        <p:blipFill>
          <a:blip r:embed="rId2"/>
          <a:stretch>
            <a:fillRect/>
          </a:stretch>
        </p:blipFill>
        <p:spPr>
          <a:xfrm>
            <a:off x="559293" y="514904"/>
            <a:ext cx="11265763" cy="6027939"/>
          </a:xfrm>
          <a:prstGeom prst="rect">
            <a:avLst/>
          </a:prstGeom>
        </p:spPr>
      </p:pic>
      <p:sp>
        <p:nvSpPr>
          <p:cNvPr id="5" name="Oval 4">
            <a:extLst>
              <a:ext uri="{FF2B5EF4-FFF2-40B4-BE49-F238E27FC236}">
                <a16:creationId xmlns:a16="http://schemas.microsoft.com/office/drawing/2014/main" id="{42F3ED43-E1DB-6D95-54C4-57FC12EF8874}"/>
              </a:ext>
            </a:extLst>
          </p:cNvPr>
          <p:cNvSpPr/>
          <p:nvPr/>
        </p:nvSpPr>
        <p:spPr>
          <a:xfrm>
            <a:off x="10169640" y="2558160"/>
            <a:ext cx="1800000" cy="1800000"/>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E71224"/>
              </a:solidFill>
            </a:endParaRPr>
          </a:p>
        </p:txBody>
      </p:sp>
    </p:spTree>
    <p:extLst>
      <p:ext uri="{BB962C8B-B14F-4D97-AF65-F5344CB8AC3E}">
        <p14:creationId xmlns:p14="http://schemas.microsoft.com/office/powerpoint/2010/main" val="235219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B8D56-72E7-FC10-0F6A-3D8303BB413D}"/>
              </a:ext>
            </a:extLst>
          </p:cNvPr>
          <p:cNvSpPr txBox="1"/>
          <p:nvPr/>
        </p:nvSpPr>
        <p:spPr>
          <a:xfrm>
            <a:off x="375081" y="169546"/>
            <a:ext cx="11263543" cy="307777"/>
          </a:xfrm>
          <a:prstGeom prst="rect">
            <a:avLst/>
          </a:prstGeom>
          <a:noFill/>
        </p:spPr>
        <p:txBody>
          <a:bodyPr wrap="square">
            <a:spAutoFit/>
          </a:bodyPr>
          <a:lstStyle/>
          <a:p>
            <a:r>
              <a:rPr lang="en-NZ" sz="1400" b="1" dirty="0">
                <a:effectLst/>
                <a:latin typeface="Arial" panose="020B0604020202020204" pitchFamily="34" charset="0"/>
                <a:ea typeface="Calibri" panose="020F0502020204030204" pitchFamily="34" charset="0"/>
                <a:cs typeface="Arial" panose="020B0604020202020204" pitchFamily="34" charset="0"/>
              </a:rPr>
              <a:t>Nice to have (optional): Create a Home page for navigation, with proper images to navigate to each above individual page</a:t>
            </a:r>
            <a:endParaRPr lang="en-AU" sz="1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955630A-F420-B7BC-4D09-D2EA80A511D3}"/>
              </a:ext>
            </a:extLst>
          </p:cNvPr>
          <p:cNvPicPr>
            <a:picLocks noChangeAspect="1"/>
          </p:cNvPicPr>
          <p:nvPr/>
        </p:nvPicPr>
        <p:blipFill>
          <a:blip r:embed="rId2"/>
          <a:stretch>
            <a:fillRect/>
          </a:stretch>
        </p:blipFill>
        <p:spPr>
          <a:xfrm>
            <a:off x="452761" y="477323"/>
            <a:ext cx="11185863" cy="5275408"/>
          </a:xfrm>
          <a:prstGeom prst="rect">
            <a:avLst/>
          </a:prstGeom>
        </p:spPr>
      </p:pic>
      <p:sp>
        <p:nvSpPr>
          <p:cNvPr id="6" name="TextBox 5">
            <a:extLst>
              <a:ext uri="{FF2B5EF4-FFF2-40B4-BE49-F238E27FC236}">
                <a16:creationId xmlns:a16="http://schemas.microsoft.com/office/drawing/2014/main" id="{26A098B9-3F4F-34FA-F97B-B5B375D2EEAD}"/>
              </a:ext>
            </a:extLst>
          </p:cNvPr>
          <p:cNvSpPr txBox="1"/>
          <p:nvPr/>
        </p:nvSpPr>
        <p:spPr>
          <a:xfrm>
            <a:off x="541538" y="6285390"/>
            <a:ext cx="10369118" cy="369332"/>
          </a:xfrm>
          <a:prstGeom prst="rect">
            <a:avLst/>
          </a:prstGeom>
          <a:noFill/>
        </p:spPr>
        <p:txBody>
          <a:bodyPr wrap="square" rtlCol="0">
            <a:spAutoFit/>
          </a:bodyPr>
          <a:lstStyle/>
          <a:p>
            <a:r>
              <a:rPr lang="en-AU" sz="1400" b="1" dirty="0">
                <a:latin typeface="Arial" panose="020B0604020202020204" pitchFamily="34" charset="0"/>
                <a:cs typeface="Arial" panose="020B0604020202020204" pitchFamily="34" charset="0"/>
              </a:rPr>
              <a:t>Ctrl + Button on navigation page takes the user to desired page</a:t>
            </a:r>
            <a:r>
              <a:rPr lang="en-AU" dirty="0"/>
              <a:t>.</a:t>
            </a:r>
          </a:p>
        </p:txBody>
      </p:sp>
    </p:spTree>
    <p:extLst>
      <p:ext uri="{BB962C8B-B14F-4D97-AF65-F5344CB8AC3E}">
        <p14:creationId xmlns:p14="http://schemas.microsoft.com/office/powerpoint/2010/main" val="274165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53E2-9963-075E-E3DD-28B8978943CC}"/>
              </a:ext>
            </a:extLst>
          </p:cNvPr>
          <p:cNvSpPr>
            <a:spLocks noGrp="1"/>
          </p:cNvSpPr>
          <p:nvPr>
            <p:ph type="title"/>
          </p:nvPr>
        </p:nvSpPr>
        <p:spPr>
          <a:xfrm>
            <a:off x="349928" y="223083"/>
            <a:ext cx="10515600" cy="398355"/>
          </a:xfrm>
        </p:spPr>
        <p:txBody>
          <a:bodyPr>
            <a:normAutofit fontScale="90000"/>
          </a:bodyPr>
          <a:lstStyle/>
          <a:p>
            <a:r>
              <a:rPr lang="en-NZ" sz="1600" b="1" u="none" strike="noStrike" dirty="0">
                <a:effectLst/>
                <a:latin typeface="Arial" panose="020B0604020202020204" pitchFamily="34" charset="0"/>
                <a:ea typeface="Arial" panose="020B0604020202020204" pitchFamily="34" charset="0"/>
              </a:rPr>
              <a:t>Get Data Model imported into Power BI from Data Warehouse, connect all tables on the correct columns in Power BI.</a:t>
            </a:r>
            <a:br>
              <a:rPr lang="en-AU" sz="1100" u="none" strike="noStrike" dirty="0">
                <a:effectLst/>
                <a:latin typeface="Calibri" panose="020F0502020204030204" pitchFamily="34" charset="0"/>
                <a:ea typeface="Calibri" panose="020F0502020204030204" pitchFamily="34" charset="0"/>
              </a:rPr>
            </a:br>
            <a:endParaRPr lang="en-AU" sz="1100" dirty="0"/>
          </a:p>
        </p:txBody>
      </p:sp>
      <p:pic>
        <p:nvPicPr>
          <p:cNvPr id="5" name="Picture 4">
            <a:extLst>
              <a:ext uri="{FF2B5EF4-FFF2-40B4-BE49-F238E27FC236}">
                <a16:creationId xmlns:a16="http://schemas.microsoft.com/office/drawing/2014/main" id="{62ECAE4A-5143-77DA-D994-F9DF26E8AFE3}"/>
              </a:ext>
            </a:extLst>
          </p:cNvPr>
          <p:cNvPicPr>
            <a:picLocks noChangeAspect="1"/>
          </p:cNvPicPr>
          <p:nvPr/>
        </p:nvPicPr>
        <p:blipFill>
          <a:blip r:embed="rId2"/>
          <a:stretch>
            <a:fillRect/>
          </a:stretch>
        </p:blipFill>
        <p:spPr>
          <a:xfrm>
            <a:off x="349928" y="730828"/>
            <a:ext cx="10720526" cy="5749803"/>
          </a:xfrm>
          <a:prstGeom prst="rect">
            <a:avLst/>
          </a:prstGeom>
        </p:spPr>
      </p:pic>
      <p:sp>
        <p:nvSpPr>
          <p:cNvPr id="7" name="Rectangle 6">
            <a:extLst>
              <a:ext uri="{FF2B5EF4-FFF2-40B4-BE49-F238E27FC236}">
                <a16:creationId xmlns:a16="http://schemas.microsoft.com/office/drawing/2014/main" id="{ECE83146-593E-D58E-7CCB-534B5439933E}"/>
              </a:ext>
            </a:extLst>
          </p:cNvPr>
          <p:cNvSpPr/>
          <p:nvPr/>
        </p:nvSpPr>
        <p:spPr>
          <a:xfrm>
            <a:off x="9436963" y="1206971"/>
            <a:ext cx="1544713" cy="3649114"/>
          </a:xfrm>
          <a:prstGeom prst="rect">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E71224"/>
              </a:solidFill>
            </a:endParaRPr>
          </a:p>
        </p:txBody>
      </p:sp>
    </p:spTree>
    <p:extLst>
      <p:ext uri="{BB962C8B-B14F-4D97-AF65-F5344CB8AC3E}">
        <p14:creationId xmlns:p14="http://schemas.microsoft.com/office/powerpoint/2010/main" val="3282310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73493D-C4CD-552D-28DA-B5F866F33854}"/>
              </a:ext>
            </a:extLst>
          </p:cNvPr>
          <p:cNvSpPr>
            <a:spLocks noGrp="1"/>
          </p:cNvSpPr>
          <p:nvPr>
            <p:ph type="title"/>
          </p:nvPr>
        </p:nvSpPr>
        <p:spPr>
          <a:xfrm>
            <a:off x="323294" y="168675"/>
            <a:ext cx="11510639" cy="497151"/>
          </a:xfrm>
        </p:spPr>
        <p:txBody>
          <a:bodyPr>
            <a:normAutofit fontScale="90000"/>
          </a:bodyPr>
          <a:lstStyle/>
          <a:p>
            <a:r>
              <a:rPr lang="en-NZ" sz="1600" b="1" dirty="0">
                <a:latin typeface="Arial" panose="020B0604020202020204" pitchFamily="34" charset="0"/>
                <a:ea typeface="Calibri" panose="020F0502020204030204" pitchFamily="34" charset="0"/>
                <a:cs typeface="Arial" panose="020B0604020202020204" pitchFamily="34" charset="0"/>
              </a:rPr>
              <a:t>T</a:t>
            </a:r>
            <a:r>
              <a:rPr lang="en-NZ" sz="1600" b="1" u="none" strike="noStrike" dirty="0">
                <a:effectLst/>
                <a:latin typeface="Arial" panose="020B0604020202020204" pitchFamily="34" charset="0"/>
                <a:ea typeface="Calibri" panose="020F0502020204030204" pitchFamily="34" charset="0"/>
                <a:cs typeface="Arial" panose="020B0604020202020204" pitchFamily="34" charset="0"/>
              </a:rPr>
              <a:t>o </a:t>
            </a:r>
            <a:r>
              <a:rPr lang="en-NZ" sz="1600" b="1" u="none" strike="noStrike" dirty="0" err="1">
                <a:effectLst/>
                <a:latin typeface="Arial" panose="020B0604020202020204" pitchFamily="34" charset="0"/>
                <a:ea typeface="Calibri" panose="020F0502020204030204" pitchFamily="34" charset="0"/>
                <a:cs typeface="Arial" panose="020B0604020202020204" pitchFamily="34" charset="0"/>
              </a:rPr>
              <a:t>analyze</a:t>
            </a:r>
            <a:r>
              <a:rPr lang="en-NZ" sz="1600" b="1" u="none" strike="noStrike" dirty="0">
                <a:effectLst/>
                <a:latin typeface="Arial" panose="020B0604020202020204" pitchFamily="34" charset="0"/>
                <a:ea typeface="Calibri" panose="020F0502020204030204" pitchFamily="34" charset="0"/>
                <a:cs typeface="Arial" panose="020B0604020202020204" pitchFamily="34" charset="0"/>
              </a:rPr>
              <a:t> House Value from suburb, city and state, use different/multi visualizations and think about insights (e.g. House Value Buckets/Groups).</a:t>
            </a:r>
            <a:br>
              <a:rPr lang="en-AU" sz="1800" u="none" strike="noStrike" dirty="0">
                <a:effectLst/>
                <a:latin typeface="Calibri" panose="020F0502020204030204" pitchFamily="34" charset="0"/>
                <a:ea typeface="Calibri" panose="020F0502020204030204" pitchFamily="34" charset="0"/>
              </a:rPr>
            </a:br>
            <a:endParaRPr lang="en-AU" sz="1100" dirty="0"/>
          </a:p>
        </p:txBody>
      </p:sp>
      <p:pic>
        <p:nvPicPr>
          <p:cNvPr id="6" name="Picture 5">
            <a:extLst>
              <a:ext uri="{FF2B5EF4-FFF2-40B4-BE49-F238E27FC236}">
                <a16:creationId xmlns:a16="http://schemas.microsoft.com/office/drawing/2014/main" id="{FD2FC97C-DB1E-F338-F248-D845D3BD00B3}"/>
              </a:ext>
            </a:extLst>
          </p:cNvPr>
          <p:cNvPicPr>
            <a:picLocks noChangeAspect="1"/>
          </p:cNvPicPr>
          <p:nvPr/>
        </p:nvPicPr>
        <p:blipFill>
          <a:blip r:embed="rId2"/>
          <a:stretch>
            <a:fillRect/>
          </a:stretch>
        </p:blipFill>
        <p:spPr>
          <a:xfrm>
            <a:off x="417250" y="677206"/>
            <a:ext cx="11319030" cy="5759106"/>
          </a:xfrm>
          <a:prstGeom prst="rect">
            <a:avLst/>
          </a:prstGeom>
        </p:spPr>
      </p:pic>
    </p:spTree>
    <p:extLst>
      <p:ext uri="{BB962C8B-B14F-4D97-AF65-F5344CB8AC3E}">
        <p14:creationId xmlns:p14="http://schemas.microsoft.com/office/powerpoint/2010/main" val="481622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9279D6-B771-9DFB-37F9-31616FFE39CA}"/>
              </a:ext>
            </a:extLst>
          </p:cNvPr>
          <p:cNvSpPr txBox="1"/>
          <p:nvPr/>
        </p:nvSpPr>
        <p:spPr>
          <a:xfrm>
            <a:off x="1479" y="168370"/>
            <a:ext cx="12072151" cy="536622"/>
          </a:xfrm>
          <a:prstGeom prst="rect">
            <a:avLst/>
          </a:prstGeom>
          <a:noFill/>
        </p:spPr>
        <p:txBody>
          <a:bodyPr wrap="square">
            <a:spAutoFit/>
          </a:bodyPr>
          <a:lstStyle/>
          <a:p>
            <a:pPr lvl="1">
              <a:lnSpc>
                <a:spcPct val="107000"/>
              </a:lnSpc>
              <a:spcAft>
                <a:spcPts val="800"/>
              </a:spcAft>
            </a:pPr>
            <a:r>
              <a:rPr lang="en-NZ" sz="1400" b="1" u="none" strike="noStrike" dirty="0">
                <a:effectLst/>
                <a:latin typeface="Arial" panose="020B0604020202020204" pitchFamily="34" charset="0"/>
                <a:ea typeface="Calibri" panose="020F0502020204030204" pitchFamily="34" charset="0"/>
                <a:cs typeface="Arial" panose="020B0604020202020204" pitchFamily="34" charset="0"/>
              </a:rPr>
              <a:t>to </a:t>
            </a:r>
            <a:r>
              <a:rPr lang="en-NZ" sz="1400" b="1" u="none" strike="noStrike" dirty="0" err="1">
                <a:effectLst/>
                <a:latin typeface="Arial" panose="020B0604020202020204" pitchFamily="34" charset="0"/>
                <a:ea typeface="Calibri" panose="020F0502020204030204" pitchFamily="34" charset="0"/>
                <a:cs typeface="Arial" panose="020B0604020202020204" pitchFamily="34" charset="0"/>
              </a:rPr>
              <a:t>analyze</a:t>
            </a:r>
            <a:r>
              <a:rPr lang="en-NZ" sz="1400" b="1" u="none" strike="noStrike" dirty="0">
                <a:effectLst/>
                <a:latin typeface="Arial" panose="020B0604020202020204" pitchFamily="34" charset="0"/>
                <a:ea typeface="Calibri" panose="020F0502020204030204" pitchFamily="34" charset="0"/>
                <a:cs typeface="Arial" panose="020B0604020202020204" pitchFamily="34" charset="0"/>
              </a:rPr>
              <a:t> Rental Value from suburb, city and state, use different/multi visualizations and think about insights (e.g. Rental Value Buckets/Groups).</a:t>
            </a:r>
            <a:endParaRPr lang="en-AU" sz="1400" b="1" u="none" strike="noStrike" dirty="0">
              <a:effectLst/>
              <a:latin typeface="Arial" panose="020B060402020202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D508A56-E7E4-78E8-51E0-09B90EE15F38}"/>
              </a:ext>
            </a:extLst>
          </p:cNvPr>
          <p:cNvPicPr>
            <a:picLocks noChangeAspect="1"/>
          </p:cNvPicPr>
          <p:nvPr/>
        </p:nvPicPr>
        <p:blipFill>
          <a:blip r:embed="rId2"/>
          <a:stretch>
            <a:fillRect/>
          </a:stretch>
        </p:blipFill>
        <p:spPr>
          <a:xfrm>
            <a:off x="559293" y="704992"/>
            <a:ext cx="11114843" cy="5855606"/>
          </a:xfrm>
          <a:prstGeom prst="rect">
            <a:avLst/>
          </a:prstGeom>
        </p:spPr>
      </p:pic>
    </p:spTree>
    <p:extLst>
      <p:ext uri="{BB962C8B-B14F-4D97-AF65-F5344CB8AC3E}">
        <p14:creationId xmlns:p14="http://schemas.microsoft.com/office/powerpoint/2010/main" val="63162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BD9B0F-41FA-C16A-DD6F-398D4C458786}"/>
              </a:ext>
            </a:extLst>
          </p:cNvPr>
          <p:cNvSpPr txBox="1"/>
          <p:nvPr/>
        </p:nvSpPr>
        <p:spPr>
          <a:xfrm>
            <a:off x="126506" y="163411"/>
            <a:ext cx="11698550" cy="375552"/>
          </a:xfrm>
          <a:prstGeom prst="rect">
            <a:avLst/>
          </a:prstGeom>
          <a:noFill/>
        </p:spPr>
        <p:txBody>
          <a:bodyPr wrap="square">
            <a:spAutoFit/>
          </a:bodyPr>
          <a:lstStyle/>
          <a:p>
            <a:pPr lvl="1">
              <a:lnSpc>
                <a:spcPct val="107000"/>
              </a:lnSpc>
              <a:spcAft>
                <a:spcPts val="800"/>
              </a:spcAft>
            </a:pPr>
            <a:r>
              <a:rPr lang="en-NZ" sz="1400" b="1" u="none" strike="noStrike" dirty="0">
                <a:effectLst/>
                <a:latin typeface="Arial" panose="020B0604020202020204" pitchFamily="34" charset="0"/>
                <a:ea typeface="Calibri" panose="020F0502020204030204" pitchFamily="34" charset="0"/>
                <a:cs typeface="Arial" panose="020B0604020202020204" pitchFamily="34" charset="0"/>
              </a:rPr>
              <a:t>to </a:t>
            </a:r>
            <a:r>
              <a:rPr lang="en-NZ" sz="1400" b="1" u="none" strike="noStrike" dirty="0" err="1">
                <a:effectLst/>
                <a:latin typeface="Arial" panose="020B0604020202020204" pitchFamily="34" charset="0"/>
                <a:ea typeface="Calibri" panose="020F0502020204030204" pitchFamily="34" charset="0"/>
                <a:cs typeface="Arial" panose="020B0604020202020204" pitchFamily="34" charset="0"/>
              </a:rPr>
              <a:t>analyze</a:t>
            </a:r>
            <a:r>
              <a:rPr lang="en-NZ" sz="1400" b="1" u="none" strike="noStrike" dirty="0">
                <a:effectLst/>
                <a:latin typeface="Arial" panose="020B0604020202020204" pitchFamily="34" charset="0"/>
                <a:ea typeface="Calibri" panose="020F0502020204030204" pitchFamily="34" charset="0"/>
                <a:cs typeface="Arial" panose="020B0604020202020204" pitchFamily="34" charset="0"/>
              </a:rPr>
              <a:t> schools from suburb, city and state, use different/multi visualizations and think about insights</a:t>
            </a:r>
            <a:r>
              <a:rPr lang="en-NZ" sz="1800" u="none" strike="noStrike" dirty="0">
                <a:effectLst/>
                <a:latin typeface="Calibri" panose="020F0502020204030204" pitchFamily="34" charset="0"/>
                <a:ea typeface="Calibri" panose="020F0502020204030204" pitchFamily="34" charset="0"/>
              </a:rPr>
              <a:t>.</a:t>
            </a:r>
            <a:endParaRPr lang="en-AU" sz="1600" u="none" strike="noStrike" dirty="0">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27EA0B8A-5D5C-F17C-5754-B3AC25822903}"/>
              </a:ext>
            </a:extLst>
          </p:cNvPr>
          <p:cNvPicPr>
            <a:picLocks noChangeAspect="1"/>
          </p:cNvPicPr>
          <p:nvPr/>
        </p:nvPicPr>
        <p:blipFill>
          <a:blip r:embed="rId2"/>
          <a:stretch>
            <a:fillRect/>
          </a:stretch>
        </p:blipFill>
        <p:spPr>
          <a:xfrm>
            <a:off x="676042" y="612559"/>
            <a:ext cx="11149013" cy="5959691"/>
          </a:xfrm>
          <a:prstGeom prst="rect">
            <a:avLst/>
          </a:prstGeom>
        </p:spPr>
      </p:pic>
    </p:spTree>
    <p:extLst>
      <p:ext uri="{BB962C8B-B14F-4D97-AF65-F5344CB8AC3E}">
        <p14:creationId xmlns:p14="http://schemas.microsoft.com/office/powerpoint/2010/main" val="3956634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A3CA93-5322-6C6F-0972-A80B6D32FD41}"/>
              </a:ext>
            </a:extLst>
          </p:cNvPr>
          <p:cNvSpPr txBox="1"/>
          <p:nvPr/>
        </p:nvSpPr>
        <p:spPr>
          <a:xfrm>
            <a:off x="259671" y="210020"/>
            <a:ext cx="11068236" cy="375552"/>
          </a:xfrm>
          <a:prstGeom prst="rect">
            <a:avLst/>
          </a:prstGeom>
          <a:noFill/>
        </p:spPr>
        <p:txBody>
          <a:bodyPr wrap="square">
            <a:spAutoFit/>
          </a:bodyPr>
          <a:lstStyle/>
          <a:p>
            <a:pPr lvl="1">
              <a:lnSpc>
                <a:spcPct val="107000"/>
              </a:lnSpc>
              <a:spcAft>
                <a:spcPts val="800"/>
              </a:spcAft>
            </a:pPr>
            <a:r>
              <a:rPr lang="en-NZ" sz="1400" b="1" u="none" strike="noStrike" dirty="0">
                <a:effectLst/>
                <a:latin typeface="Arial" panose="020B0604020202020204" pitchFamily="34" charset="0"/>
                <a:ea typeface="Calibri" panose="020F0502020204030204" pitchFamily="34" charset="0"/>
                <a:cs typeface="Arial" panose="020B0604020202020204" pitchFamily="34" charset="0"/>
              </a:rPr>
              <a:t>to </a:t>
            </a:r>
            <a:r>
              <a:rPr lang="en-NZ" sz="1400" b="1" u="none" strike="noStrike" dirty="0" err="1">
                <a:effectLst/>
                <a:latin typeface="Arial" panose="020B0604020202020204" pitchFamily="34" charset="0"/>
                <a:ea typeface="Calibri" panose="020F0502020204030204" pitchFamily="34" charset="0"/>
                <a:cs typeface="Arial" panose="020B0604020202020204" pitchFamily="34" charset="0"/>
              </a:rPr>
              <a:t>analyze</a:t>
            </a:r>
            <a:r>
              <a:rPr lang="en-NZ" sz="1400" b="1" u="none" strike="noStrike" dirty="0">
                <a:effectLst/>
                <a:latin typeface="Arial" panose="020B0604020202020204" pitchFamily="34" charset="0"/>
                <a:ea typeface="Calibri" panose="020F0502020204030204" pitchFamily="34" charset="0"/>
                <a:cs typeface="Arial" panose="020B0604020202020204" pitchFamily="34" charset="0"/>
              </a:rPr>
              <a:t> transport from suburb, city and state, use different/multi visualizations and think about insights</a:t>
            </a:r>
            <a:r>
              <a:rPr lang="en-NZ" sz="1800" u="none" strike="noStrike" dirty="0">
                <a:effectLst/>
                <a:latin typeface="Calibri" panose="020F0502020204030204" pitchFamily="34" charset="0"/>
                <a:ea typeface="Calibri" panose="020F0502020204030204" pitchFamily="34" charset="0"/>
              </a:rPr>
              <a:t>.</a:t>
            </a:r>
            <a:endParaRPr lang="en-AU" sz="1600" u="none" strike="noStrike" dirty="0">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928A3670-F5E0-D722-E349-508250844D63}"/>
              </a:ext>
            </a:extLst>
          </p:cNvPr>
          <p:cNvPicPr>
            <a:picLocks noChangeAspect="1"/>
          </p:cNvPicPr>
          <p:nvPr/>
        </p:nvPicPr>
        <p:blipFill>
          <a:blip r:embed="rId2"/>
          <a:stretch>
            <a:fillRect/>
          </a:stretch>
        </p:blipFill>
        <p:spPr>
          <a:xfrm>
            <a:off x="798989" y="701337"/>
            <a:ext cx="11068235" cy="5752730"/>
          </a:xfrm>
          <a:prstGeom prst="rect">
            <a:avLst/>
          </a:prstGeom>
        </p:spPr>
      </p:pic>
    </p:spTree>
    <p:extLst>
      <p:ext uri="{BB962C8B-B14F-4D97-AF65-F5344CB8AC3E}">
        <p14:creationId xmlns:p14="http://schemas.microsoft.com/office/powerpoint/2010/main" val="72939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6A9231-DF17-1837-95E0-1CEB60503ADF}"/>
              </a:ext>
            </a:extLst>
          </p:cNvPr>
          <p:cNvSpPr txBox="1"/>
          <p:nvPr/>
        </p:nvSpPr>
        <p:spPr>
          <a:xfrm>
            <a:off x="277427" y="165631"/>
            <a:ext cx="11423342" cy="306109"/>
          </a:xfrm>
          <a:prstGeom prst="rect">
            <a:avLst/>
          </a:prstGeom>
          <a:noFill/>
        </p:spPr>
        <p:txBody>
          <a:bodyPr wrap="square">
            <a:spAutoFit/>
          </a:bodyPr>
          <a:lstStyle/>
          <a:p>
            <a:pPr lvl="1">
              <a:lnSpc>
                <a:spcPct val="107000"/>
              </a:lnSpc>
              <a:spcAft>
                <a:spcPts val="800"/>
              </a:spcAft>
            </a:pPr>
            <a:r>
              <a:rPr lang="en-NZ" sz="1400" b="1" u="none" strike="noStrike" dirty="0">
                <a:effectLst/>
                <a:latin typeface="Arial" panose="020B0604020202020204" pitchFamily="34" charset="0"/>
                <a:ea typeface="Calibri" panose="020F0502020204030204" pitchFamily="34" charset="0"/>
                <a:cs typeface="Arial" panose="020B0604020202020204" pitchFamily="34" charset="0"/>
              </a:rPr>
              <a:t>to </a:t>
            </a:r>
            <a:r>
              <a:rPr lang="en-NZ" sz="1400" b="1" u="none" strike="noStrike" dirty="0" err="1">
                <a:effectLst/>
                <a:latin typeface="Arial" panose="020B0604020202020204" pitchFamily="34" charset="0"/>
                <a:ea typeface="Calibri" panose="020F0502020204030204" pitchFamily="34" charset="0"/>
                <a:cs typeface="Arial" panose="020B0604020202020204" pitchFamily="34" charset="0"/>
              </a:rPr>
              <a:t>analyze</a:t>
            </a:r>
            <a:r>
              <a:rPr lang="en-NZ" sz="1400" b="1" u="none" strike="noStrike" dirty="0">
                <a:effectLst/>
                <a:latin typeface="Arial" panose="020B0604020202020204" pitchFamily="34" charset="0"/>
                <a:ea typeface="Calibri" panose="020F0502020204030204" pitchFamily="34" charset="0"/>
                <a:cs typeface="Arial" panose="020B0604020202020204" pitchFamily="34" charset="0"/>
              </a:rPr>
              <a:t> crime info from suburb, city and state, use different/multi visualizations and think about insights.</a:t>
            </a:r>
            <a:endParaRPr lang="en-AU" sz="1400" b="1" u="none" strike="noStrike"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0BFFBA4-997F-307D-F5EB-C023A0137659}"/>
              </a:ext>
            </a:extLst>
          </p:cNvPr>
          <p:cNvPicPr>
            <a:picLocks noChangeAspect="1"/>
          </p:cNvPicPr>
          <p:nvPr/>
        </p:nvPicPr>
        <p:blipFill>
          <a:blip r:embed="rId2"/>
          <a:stretch>
            <a:fillRect/>
          </a:stretch>
        </p:blipFill>
        <p:spPr>
          <a:xfrm>
            <a:off x="277427" y="630315"/>
            <a:ext cx="11520996" cy="5814874"/>
          </a:xfrm>
          <a:prstGeom prst="rect">
            <a:avLst/>
          </a:prstGeom>
        </p:spPr>
      </p:pic>
    </p:spTree>
    <p:extLst>
      <p:ext uri="{BB962C8B-B14F-4D97-AF65-F5344CB8AC3E}">
        <p14:creationId xmlns:p14="http://schemas.microsoft.com/office/powerpoint/2010/main" val="1392024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2A833F-A3EE-C412-7692-F5DB4655C0E9}"/>
              </a:ext>
            </a:extLst>
          </p:cNvPr>
          <p:cNvSpPr txBox="1"/>
          <p:nvPr/>
        </p:nvSpPr>
        <p:spPr>
          <a:xfrm>
            <a:off x="0" y="176585"/>
            <a:ext cx="11903475" cy="767133"/>
          </a:xfrm>
          <a:prstGeom prst="rect">
            <a:avLst/>
          </a:prstGeom>
          <a:noFill/>
        </p:spPr>
        <p:txBody>
          <a:bodyPr wrap="square">
            <a:spAutoFit/>
          </a:bodyPr>
          <a:lstStyle/>
          <a:p>
            <a:pPr lvl="1">
              <a:lnSpc>
                <a:spcPct val="107000"/>
              </a:lnSpc>
              <a:spcAft>
                <a:spcPts val="800"/>
              </a:spcAft>
            </a:pPr>
            <a:r>
              <a:rPr lang="en-NZ" sz="1400" b="1" u="none" strike="noStrike" dirty="0">
                <a:effectLst/>
                <a:latin typeface="Arial" panose="020B0604020202020204" pitchFamily="34" charset="0"/>
                <a:ea typeface="Calibri" panose="020F0502020204030204" pitchFamily="34" charset="0"/>
                <a:cs typeface="Arial" panose="020B0604020202020204" pitchFamily="34" charset="0"/>
              </a:rPr>
              <a:t>Nice to have (optional): Create a Summary page to consolidate above House Value, Rental Value, Schools, Transport and Crime info together. Put the Summary page as the first page, then to make it even better, apply drill through from Summary page to each above individual page.</a:t>
            </a:r>
            <a:endParaRPr lang="en-AU" sz="1400" b="1" u="none" strike="noStrike"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FCA785B-99C6-FBF8-C232-05EE10550933}"/>
              </a:ext>
            </a:extLst>
          </p:cNvPr>
          <p:cNvPicPr>
            <a:picLocks noChangeAspect="1"/>
          </p:cNvPicPr>
          <p:nvPr/>
        </p:nvPicPr>
        <p:blipFill>
          <a:blip r:embed="rId2"/>
          <a:stretch>
            <a:fillRect/>
          </a:stretch>
        </p:blipFill>
        <p:spPr>
          <a:xfrm>
            <a:off x="355107" y="956026"/>
            <a:ext cx="11647502" cy="5453652"/>
          </a:xfrm>
          <a:prstGeom prst="rect">
            <a:avLst/>
          </a:prstGeom>
        </p:spPr>
      </p:pic>
    </p:spTree>
    <p:extLst>
      <p:ext uri="{BB962C8B-B14F-4D97-AF65-F5344CB8AC3E}">
        <p14:creationId xmlns:p14="http://schemas.microsoft.com/office/powerpoint/2010/main" val="393867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F78C72-5AC0-D42D-D624-003EEBEF00B7}"/>
              </a:ext>
            </a:extLst>
          </p:cNvPr>
          <p:cNvPicPr>
            <a:picLocks noChangeAspect="1"/>
          </p:cNvPicPr>
          <p:nvPr/>
        </p:nvPicPr>
        <p:blipFill>
          <a:blip r:embed="rId2"/>
          <a:stretch>
            <a:fillRect/>
          </a:stretch>
        </p:blipFill>
        <p:spPr>
          <a:xfrm>
            <a:off x="781235" y="861134"/>
            <a:ext cx="11203619" cy="5557421"/>
          </a:xfrm>
          <a:prstGeom prst="rect">
            <a:avLst/>
          </a:prstGeom>
        </p:spPr>
      </p:pic>
      <p:sp>
        <p:nvSpPr>
          <p:cNvPr id="5" name="Rectangle 4">
            <a:extLst>
              <a:ext uri="{FF2B5EF4-FFF2-40B4-BE49-F238E27FC236}">
                <a16:creationId xmlns:a16="http://schemas.microsoft.com/office/drawing/2014/main" id="{8963E96F-B57B-6087-5694-7283D3B2A1A1}"/>
              </a:ext>
            </a:extLst>
          </p:cNvPr>
          <p:cNvSpPr/>
          <p:nvPr/>
        </p:nvSpPr>
        <p:spPr>
          <a:xfrm>
            <a:off x="8037000" y="1548720"/>
            <a:ext cx="3240000" cy="2160000"/>
          </a:xfrm>
          <a:prstGeom prst="rect">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E71224"/>
              </a:solidFill>
            </a:endParaRPr>
          </a:p>
        </p:txBody>
      </p:sp>
      <p:sp>
        <p:nvSpPr>
          <p:cNvPr id="7" name="TextBox 6">
            <a:extLst>
              <a:ext uri="{FF2B5EF4-FFF2-40B4-BE49-F238E27FC236}">
                <a16:creationId xmlns:a16="http://schemas.microsoft.com/office/drawing/2014/main" id="{889C7594-3F29-BEA6-8553-E888EE6AEDF7}"/>
              </a:ext>
            </a:extLst>
          </p:cNvPr>
          <p:cNvSpPr txBox="1"/>
          <p:nvPr/>
        </p:nvSpPr>
        <p:spPr>
          <a:xfrm>
            <a:off x="781235" y="254779"/>
            <a:ext cx="10415866" cy="307777"/>
          </a:xfrm>
          <a:prstGeom prst="rect">
            <a:avLst/>
          </a:prstGeom>
          <a:noFill/>
        </p:spPr>
        <p:txBody>
          <a:bodyPr wrap="square" rtlCol="0">
            <a:spAutoFit/>
          </a:bodyPr>
          <a:lstStyle/>
          <a:p>
            <a:r>
              <a:rPr lang="en-AU" sz="1400" b="1" dirty="0">
                <a:latin typeface="Arial" panose="020B0604020202020204" pitchFamily="34" charset="0"/>
                <a:cs typeface="Arial" panose="020B0604020202020204" pitchFamily="34" charset="0"/>
              </a:rPr>
              <a:t>Drill through applied </a:t>
            </a:r>
          </a:p>
        </p:txBody>
      </p:sp>
    </p:spTree>
    <p:extLst>
      <p:ext uri="{BB962C8B-B14F-4D97-AF65-F5344CB8AC3E}">
        <p14:creationId xmlns:p14="http://schemas.microsoft.com/office/powerpoint/2010/main" val="16577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249</Words>
  <Application>Microsoft Office PowerPoint</Application>
  <PresentationFormat>Widescreen</PresentationFormat>
  <Paragraphs>12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Advanced Sprint –Part 4</vt:lpstr>
      <vt:lpstr>Get Data Model imported into Power BI from Data Warehouse, connect all tables on the correct columns in Power BI. </vt:lpstr>
      <vt:lpstr>To analyze House Value from suburb, city and state, use different/multi visualizations and think about insights (e.g. House Value Buckets/Groups).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Sprint –Part 4</dc:title>
  <dc:creator>Shreya Raina</dc:creator>
  <cp:lastModifiedBy>Shreya Raina</cp:lastModifiedBy>
  <cp:revision>10</cp:revision>
  <dcterms:created xsi:type="dcterms:W3CDTF">2023-11-07T13:15:56Z</dcterms:created>
  <dcterms:modified xsi:type="dcterms:W3CDTF">2023-11-07T14:01:40Z</dcterms:modified>
</cp:coreProperties>
</file>